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3"/>
  </p:notesMasterIdLst>
  <p:sldIdLst>
    <p:sldId id="264" r:id="rId3"/>
    <p:sldId id="265" r:id="rId4"/>
    <p:sldId id="266" r:id="rId5"/>
    <p:sldId id="267" r:id="rId6"/>
    <p:sldId id="351" r:id="rId7"/>
    <p:sldId id="257" r:id="rId8"/>
    <p:sldId id="258" r:id="rId9"/>
    <p:sldId id="353" r:id="rId10"/>
    <p:sldId id="356" r:id="rId11"/>
    <p:sldId id="354" r:id="rId12"/>
    <p:sldId id="355" r:id="rId13"/>
    <p:sldId id="357" r:id="rId14"/>
    <p:sldId id="358" r:id="rId15"/>
    <p:sldId id="363" r:id="rId16"/>
    <p:sldId id="360" r:id="rId17"/>
    <p:sldId id="364" r:id="rId18"/>
    <p:sldId id="271" r:id="rId19"/>
    <p:sldId id="272" r:id="rId20"/>
    <p:sldId id="277" r:id="rId21"/>
    <p:sldId id="314" r:id="rId2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66831-D1D2-4B9B-A712-344D8A93AA11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701B63-2DD3-4C0A-9E68-4B0466B1AD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32037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DBE17C-70D9-4F5E-9643-FD65F45DC677}" type="slidenum">
              <a:rPr kumimoji="0" lang="es-P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P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223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DBE17C-70D9-4F5E-9643-FD65F45DC677}" type="slidenum">
              <a:rPr kumimoji="0" lang="es-P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P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01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8570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78602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4886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32776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70795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07065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76649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80990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486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2898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57915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FBD1A3-ABDA-4631-B17B-DB57E4711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DE104C-8B08-4052-8FF2-2470A8C1AF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C4BF7A-7665-4874-8C15-26A5F678E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05BD6A-85CF-4F70-9E89-A12F0F4DF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FC37E9-5E86-4048-BBFD-730DFFAD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38338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A737BF-9A2B-4FAB-8603-A5B34A47C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6C8EF6-9BAB-4049-A60B-ECD2BB4B3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8F35AE-B922-48BF-9159-35FD93F64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E70285-DA18-413F-8E1E-710DE2A3F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573CC9-DC84-4333-B0DF-8EA2A7E54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83863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6CC1E4-4D6F-4236-AB6F-490DD7A92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B327B3-B19A-418F-B673-6A2AEEDD9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33E51F-1DBC-4650-919A-248D2F24E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088D34-0FD0-4E55-9D1C-8F3EA871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5E0371-D744-4B71-96B9-EB16F1403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03633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68E82C-D398-4F51-A347-122CF0471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FACFB-3E23-4D8B-BF5D-C4CCD21277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00B5B9B-C4CE-4D1A-A71A-5327FCE997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E54B98C-29CC-41BA-86D8-F87FEEF9A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803052-F6B3-4D46-804F-61BA96F2B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33EC3D-E91C-463E-8702-801FB2790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69545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0A84F0-6CD1-4DE3-997F-87542B65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334DDA-840C-4876-9C88-B79E1B85B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606F3CC-CE68-4531-B910-85B55D7ED6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AA1CD13-599B-42E6-B275-CA018C13D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3B1E18-1166-4BE0-AC66-EB65A3646C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1959043-239A-4622-B4DA-E8F5E854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0AA378-F108-4264-9B04-08A4D7CD5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CE5ED55-7803-451A-AF54-4BFEA1D9A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783738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15273-0749-4D91-BEA4-91A4E50EE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FB7200B-C2DD-4F83-A8B0-26555BBCB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FACF660-55EC-4B6E-9F35-5F1445E85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68351BF-FAD9-434E-9ADD-54DA5C5C1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74508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EC6B24-18D0-42B6-A440-F42DA799E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08C6AAA-DC98-4044-89A7-350CEC592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6D97859-F26D-4F2E-86EB-352401E46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535956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BFE7DC-CFE9-4CB0-AFED-1396DD337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19C80D-1F3C-4515-B094-88F66C41A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F67A04-BDC0-492E-898D-592F6746A9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408DAD-0FB6-49D3-AFC1-AB5A66680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F33B0CB-09AE-4A58-B251-DF4062CF1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60FABB-BEF6-43E1-96D6-04B958E6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981529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F1590B-2432-4AD5-B75E-3E251E836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70D0AD1-4315-45F3-B88E-9FF103ECF0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D8FAC7-1780-40D4-B227-DAF542099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22FADF-393F-4974-A0A9-856BFD11E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218DB1-1D01-4E36-A98C-2AEC3FCF7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B928EAA-1D21-4CB3-BACA-827F3A08C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29500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062AD1-3E86-4ECB-A0A0-C97A5FE90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27DAF32-1E2D-4FA3-86BD-A68A6FA21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CC0AA9-D9A7-4344-9265-CBA81D770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BB83FA-9EA5-4D83-B30C-059C8BDA5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458D03-C2BE-4053-803B-FBF27EA66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36039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333810-82E6-4FC2-9ED7-AC36802054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78034E-5817-43A6-852C-76832E01F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1251BE-B5F7-4302-9F1C-7750F837F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80B3B3-DDAF-48A8-904A-03288BFC1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84E9FF-C89B-442F-B984-063FA0CBD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89581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498F3-BF39-44D2-8596-3BDDC40E3E39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C40AB-A56E-4061-A482-181588AFD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54862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5DBC0FE-C19B-4893-8D4D-EE172CB21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A5B8E2-4439-467E-9801-535C48D7B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AD80DF-68E5-4BCA-8E16-314D6E953B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F8487-2C44-4364-A7A8-1BBDEDB500AC}" type="datetimeFigureOut">
              <a:rPr lang="es-PE" smtClean="0"/>
              <a:t>5/11/2023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46A9B0-AE81-41A9-9604-650AFF8E9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065F3C-4D81-44A7-9A9B-A39BD7B70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C8964-9426-4406-9498-C2082A55C53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99369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5746" y="-40510"/>
            <a:ext cx="12325752" cy="693323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81396" y="4987636"/>
            <a:ext cx="2144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06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358342" y="4926080"/>
            <a:ext cx="75036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cultivo de frutales e industriales.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sz="3200" dirty="0" err="1">
                <a:solidFill>
                  <a:prstClr val="black"/>
                </a:solidFill>
                <a:latin typeface="Arial Rounded MT Bold" panose="020F0704030504030204" pitchFamily="34" charset="0"/>
              </a:rPr>
              <a:t>Clima,temperatura</a:t>
            </a:r>
            <a:r>
              <a:rPr kumimoji="0" lang="es-P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81396" y="6304585"/>
            <a:ext cx="3632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istina" panose="03060402040406080204" pitchFamily="66" charset="0"/>
                <a:ea typeface="+mn-ea"/>
                <a:cs typeface="+mn-cs"/>
              </a:rPr>
              <a:t>Docente:</a:t>
            </a: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srgbClr val="4D0068"/>
                </a:solidFill>
                <a:effectLst/>
                <a:uLnTx/>
                <a:uFillTx/>
                <a:latin typeface="Pristina" panose="03060402040406080204" pitchFamily="66" charset="0"/>
                <a:ea typeface="+mn-ea"/>
                <a:cs typeface="+mn-cs"/>
              </a:rPr>
              <a:t>. Ing. Mario Atencio Muñoz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98174" y="2421119"/>
            <a:ext cx="110125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66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4D0068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DEL CULTIVO DE VID</a:t>
            </a:r>
          </a:p>
        </p:txBody>
      </p:sp>
      <p:pic>
        <p:nvPicPr>
          <p:cNvPr id="9" name="Picture 2" descr="La Vid del vino es un arbusto trepador, cuyo fruto es la uva. - VINOS  DIFERENTES">
            <a:extLst>
              <a:ext uri="{FF2B5EF4-FFF2-40B4-BE49-F238E27FC236}">
                <a16:creationId xmlns:a16="http://schemas.microsoft.com/office/drawing/2014/main" id="{8543BA25-F30A-1FDE-3D89-C98C402EB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099" y="57654"/>
            <a:ext cx="2606116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oda de la vid y estrategia para una brotación óptima - SEIPASA">
            <a:extLst>
              <a:ext uri="{FF2B5EF4-FFF2-40B4-BE49-F238E27FC236}">
                <a16:creationId xmlns:a16="http://schemas.microsoft.com/office/drawing/2014/main" id="{79FD57AD-6C95-9C6D-EB86-D92011E4B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340" y="448855"/>
            <a:ext cx="2839632" cy="199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La Vid del vino es un arbusto trepador, cuyo fruto es la uva. - VINOS  DIFERENTES">
            <a:extLst>
              <a:ext uri="{FF2B5EF4-FFF2-40B4-BE49-F238E27FC236}">
                <a16:creationId xmlns:a16="http://schemas.microsoft.com/office/drawing/2014/main" id="{F1382B99-4584-7486-EC8F-6E8974FD5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304" y="60289"/>
            <a:ext cx="2606116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015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/>
          <p:cNvSpPr/>
          <p:nvPr/>
        </p:nvSpPr>
        <p:spPr>
          <a:xfrm>
            <a:off x="2048718" y="808439"/>
            <a:ext cx="3020992" cy="533220"/>
          </a:xfrm>
          <a:prstGeom prst="roundRect">
            <a:avLst/>
          </a:prstGeom>
          <a:solidFill>
            <a:srgbClr val="4D0068"/>
          </a:solidFill>
          <a:ln>
            <a:solidFill>
              <a:srgbClr val="4D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MISIÓN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838198" y="1364674"/>
            <a:ext cx="6096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öhne"/>
                <a:ea typeface="+mn-ea"/>
                <a:cs typeface="+mn-cs"/>
              </a:rPr>
              <a:t>Somos una institución de educación superior que brinda una formación integral, con una educación inclusiva en valores, identidad intercultural y el cuidado ambiental, involucrados con el desarrollo socioeconómico local, regional y nacional.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7241412" y="3734684"/>
            <a:ext cx="3020992" cy="533220"/>
          </a:xfrm>
          <a:prstGeom prst="roundRect">
            <a:avLst/>
          </a:prstGeom>
          <a:solidFill>
            <a:srgbClr val="4D0068"/>
          </a:solidFill>
          <a:ln>
            <a:solidFill>
              <a:srgbClr val="4D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VISIÓN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800600" y="4352605"/>
            <a:ext cx="698508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öhne"/>
                <a:ea typeface="+mn-ea"/>
                <a:cs typeface="+mn-cs"/>
              </a:rPr>
              <a:t>Al 2028, ser una institución de educación superior competitiva a nivel regional en la formación de profesionales técnicos, creativos y emprendedores, con valores éticos, comprometidos con el desarrollo socioeconómico del país y el cuidado del medio ambiente.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7491" y="422273"/>
            <a:ext cx="2179828" cy="29681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596" y="3734684"/>
            <a:ext cx="3163688" cy="30700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5975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8D18EDF2-0821-13D4-2157-191A282A7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F7824B4-B616-E56C-62E6-1E6A9BCB5B7B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5955406-AF80-31AC-478F-2CFF67BD7F61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9" name="Rectángulo redondeado 8"/>
          <p:cNvSpPr/>
          <p:nvPr/>
        </p:nvSpPr>
        <p:spPr>
          <a:xfrm>
            <a:off x="2048718" y="565368"/>
            <a:ext cx="3020992" cy="533220"/>
          </a:xfrm>
          <a:prstGeom prst="roundRect">
            <a:avLst/>
          </a:prstGeom>
          <a:solidFill>
            <a:srgbClr val="4D0068"/>
          </a:solidFill>
          <a:ln>
            <a:solidFill>
              <a:srgbClr val="4D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VALORES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103154" y="1198278"/>
            <a:ext cx="31434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Puntualidad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Respeto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Solidaridad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identidad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7241412" y="3734684"/>
            <a:ext cx="3020992" cy="533220"/>
          </a:xfrm>
          <a:prstGeom prst="roundRect">
            <a:avLst/>
          </a:prstGeom>
          <a:solidFill>
            <a:srgbClr val="4D0068"/>
          </a:solidFill>
          <a:ln>
            <a:solidFill>
              <a:srgbClr val="4D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PRINCIPIOS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187396" y="4350044"/>
            <a:ext cx="45727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Trabajo en equipo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Eficiencia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Mejora continua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Compromiso institucional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551" y="492334"/>
            <a:ext cx="4136107" cy="28798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520" y="3669368"/>
            <a:ext cx="5029885" cy="27774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19927" y="4099759"/>
            <a:ext cx="2309060" cy="221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36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08521BEE-36DE-7AE4-501E-139DD08BDAF2}"/>
              </a:ext>
            </a:extLst>
          </p:cNvPr>
          <p:cNvGrpSpPr/>
          <p:nvPr/>
        </p:nvGrpSpPr>
        <p:grpSpPr>
          <a:xfrm>
            <a:off x="-36988" y="-2010"/>
            <a:ext cx="12192000" cy="6860008"/>
            <a:chOff x="-36988" y="-2010"/>
            <a:chExt cx="12192000" cy="686000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E709C469-8C96-D70C-0A39-1CA1A082F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6988" y="-2"/>
              <a:ext cx="12192000" cy="6858000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FE7DED3B-D750-B22E-6EFC-AB48395DA617}"/>
                </a:ext>
              </a:extLst>
            </p:cNvPr>
            <p:cNvSpPr txBox="1"/>
            <p:nvPr/>
          </p:nvSpPr>
          <p:spPr>
            <a:xfrm rot="16200000">
              <a:off x="-1415467" y="2748442"/>
              <a:ext cx="3244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P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Manejo  del cultivo de Vid</a:t>
              </a: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306C88BE-4F16-1EFE-5D1D-8D13294EFCEA}"/>
                </a:ext>
              </a:extLst>
            </p:cNvPr>
            <p:cNvSpPr txBox="1"/>
            <p:nvPr/>
          </p:nvSpPr>
          <p:spPr>
            <a:xfrm rot="16200000">
              <a:off x="-460943" y="466190"/>
              <a:ext cx="1319136" cy="382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P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Sesión 0</a:t>
              </a:r>
              <a:r>
                <a:rPr lang="es-PE" dirty="0">
                  <a:solidFill>
                    <a:prstClr val="white"/>
                  </a:solidFill>
                  <a:latin typeface="Arial Rounded MT Bold" panose="020F0704030504030204" pitchFamily="34" charset="0"/>
                </a:rPr>
                <a:t>6</a:t>
              </a:r>
              <a:endPara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9" name="Rectángulo redondeado 8"/>
          <p:cNvSpPr/>
          <p:nvPr/>
        </p:nvSpPr>
        <p:spPr>
          <a:xfrm>
            <a:off x="4585504" y="230188"/>
            <a:ext cx="3020992" cy="533220"/>
          </a:xfrm>
          <a:prstGeom prst="roundRect">
            <a:avLst/>
          </a:prstGeom>
          <a:solidFill>
            <a:srgbClr val="4D0068"/>
          </a:solidFill>
          <a:ln>
            <a:solidFill>
              <a:srgbClr val="4D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Tema de aprendizaje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38030" y="1179293"/>
            <a:ext cx="10734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600" b="0" i="0" u="none" strike="noStrike" kern="1200" cap="none" spc="0" normalizeH="0" baseline="0" noProof="0" dirty="0">
                <a:ln>
                  <a:noFill/>
                </a:ln>
                <a:solidFill>
                  <a:srgbClr val="4D0068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Introducción al cultivo de frutales e industriales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376183" y="2055813"/>
            <a:ext cx="7469643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374151"/>
                </a:solidFill>
                <a:effectLst/>
                <a:uLnTx/>
                <a:uFillTx/>
                <a:latin typeface="Söhne"/>
                <a:ea typeface="+mn-ea"/>
                <a:cs typeface="+mn-cs"/>
              </a:rPr>
              <a:t>Propósito: Comprende la importancia del manejo  del cultivo de vid  en relación al clima.</a:t>
            </a:r>
            <a:endParaRPr kumimoji="0" lang="es-P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Conector recto 13"/>
          <p:cNvCxnSpPr/>
          <p:nvPr/>
        </p:nvCxnSpPr>
        <p:spPr>
          <a:xfrm>
            <a:off x="1400537" y="1825625"/>
            <a:ext cx="10385143" cy="0"/>
          </a:xfrm>
          <a:prstGeom prst="line">
            <a:avLst/>
          </a:prstGeom>
          <a:ln>
            <a:solidFill>
              <a:srgbClr val="4D0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/>
          <p:cNvSpPr/>
          <p:nvPr/>
        </p:nvSpPr>
        <p:spPr>
          <a:xfrm>
            <a:off x="1619491" y="3833659"/>
            <a:ext cx="9734309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4D0068"/>
                </a:solidFill>
                <a:effectLst/>
                <a:uLnTx/>
                <a:uFillTx/>
                <a:latin typeface="Söhne"/>
                <a:ea typeface="+mn-ea"/>
                <a:cs typeface="+mn-cs"/>
              </a:rPr>
              <a:t>Contenidos: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374151"/>
                </a:solidFill>
                <a:effectLst/>
                <a:uLnTx/>
                <a:uFillTx/>
                <a:latin typeface="Söhne"/>
                <a:ea typeface="+mn-ea"/>
                <a:cs typeface="+mn-cs"/>
              </a:rPr>
              <a:t>•	Clima suelo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1895B38-B175-1D62-F428-AE3660084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650" y="3011955"/>
            <a:ext cx="4277531" cy="398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932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8505113-ED12-9667-C4C7-1E3CD18BF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AB431EF-01CB-45CD-8166-C253E37C9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90843"/>
          </a:xfrm>
        </p:spPr>
        <p:txBody>
          <a:bodyPr>
            <a:normAutofit fontScale="90000"/>
          </a:bodyPr>
          <a:lstStyle/>
          <a:p>
            <a:endParaRPr lang="es-PE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2C13C0-45F7-472B-B828-0FE2395351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7150" y="2769389"/>
            <a:ext cx="9368157" cy="2139070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1026" name="Picture 2" descr="Aspectos de Clima y su Relación con  Vitis Vinífera ">
            <a:extLst>
              <a:ext uri="{FF2B5EF4-FFF2-40B4-BE49-F238E27FC236}">
                <a16:creationId xmlns:a16="http://schemas.microsoft.com/office/drawing/2014/main" id="{466DBD7C-452E-4435-B19C-FAA9881ED1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01"/>
          <a:stretch/>
        </p:blipFill>
        <p:spPr bwMode="auto">
          <a:xfrm>
            <a:off x="1402402" y="407963"/>
            <a:ext cx="9555649" cy="578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4ECAD09-7240-86F7-0FBD-8F31A4DAD698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B2635-4B70-F70A-BD2A-06032AA6C080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51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BD66DEC-5A64-047A-51AE-93D4405A0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"/>
            <a:ext cx="12192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138C3D8-57A6-7C38-1FC7-1A80C3AEB5D1}"/>
              </a:ext>
            </a:extLst>
          </p:cNvPr>
          <p:cNvSpPr txBox="1"/>
          <p:nvPr/>
        </p:nvSpPr>
        <p:spPr>
          <a:xfrm rot="16200000">
            <a:off x="-1378479" y="2748442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6BA6E72-271F-4DB2-FBB9-689776C60F73}"/>
              </a:ext>
            </a:extLst>
          </p:cNvPr>
          <p:cNvSpPr txBox="1"/>
          <p:nvPr/>
        </p:nvSpPr>
        <p:spPr>
          <a:xfrm rot="16200000">
            <a:off x="-423955" y="466190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2050" name="Picture 2" descr="La Vid   &lt;ul&gt;&lt;li&gt;La vid es una planta que produce un fruto denominado racimo, formado de bayas (granos de uva), las cuales...">
            <a:extLst>
              <a:ext uri="{FF2B5EF4-FFF2-40B4-BE49-F238E27FC236}">
                <a16:creationId xmlns:a16="http://schemas.microsoft.com/office/drawing/2014/main" id="{6CA6A094-D1A7-4DBA-9944-CAFA722BB2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8" t="-2357" b="14928"/>
          <a:stretch/>
        </p:blipFill>
        <p:spPr bwMode="auto">
          <a:xfrm>
            <a:off x="1445342" y="870156"/>
            <a:ext cx="9955625" cy="5473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450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A205B0-1CD5-4FAB-BC60-6EC1C5D62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F68F88-8895-4ED1-BDED-F0B0E4262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E955D-C18F-3BC5-DF5E-0A56B61C6BDA}"/>
              </a:ext>
            </a:extLst>
          </p:cNvPr>
          <p:cNvSpPr txBox="1"/>
          <p:nvPr/>
        </p:nvSpPr>
        <p:spPr>
          <a:xfrm rot="16200000">
            <a:off x="-1400483" y="2942178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D1CB57C-E986-E889-33E5-12BED2920842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7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B0CCF2C-06EA-6346-06D7-82DC60DD8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88" y="0"/>
            <a:ext cx="12192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8E31E59-82E7-D4F7-E516-1A4AF95A3BA8}"/>
              </a:ext>
            </a:extLst>
          </p:cNvPr>
          <p:cNvSpPr txBox="1"/>
          <p:nvPr/>
        </p:nvSpPr>
        <p:spPr>
          <a:xfrm rot="16200000">
            <a:off x="-1396567" y="2748444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C7A9BA2-916B-DE2A-5CFA-E501CC83A438}"/>
              </a:ext>
            </a:extLst>
          </p:cNvPr>
          <p:cNvSpPr txBox="1"/>
          <p:nvPr/>
        </p:nvSpPr>
        <p:spPr>
          <a:xfrm rot="16200000">
            <a:off x="-442043" y="466192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&lt;ul&gt;&lt;li&gt;Para crecer en forma normal, necesita de una temperatura óptima entre 10 y 25ºC (grados Celsius), y unos 600 mm (m...">
            <a:extLst>
              <a:ext uri="{FF2B5EF4-FFF2-40B4-BE49-F238E27FC236}">
                <a16:creationId xmlns:a16="http://schemas.microsoft.com/office/drawing/2014/main" id="{E8EEAEDA-9713-46C5-AD4B-831809D2D2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46"/>
          <a:stretch/>
        </p:blipFill>
        <p:spPr bwMode="auto">
          <a:xfrm>
            <a:off x="1524986" y="800067"/>
            <a:ext cx="9657514" cy="580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824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7EF8FC-5A24-E13E-D92F-1FA80A6C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6C2E01-B5F0-2BC3-7F14-BCC0B847A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DC5D766-8542-2F08-D44B-64D4D30A0E39}"/>
              </a:ext>
            </a:extLst>
          </p:cNvPr>
          <p:cNvSpPr txBox="1"/>
          <p:nvPr/>
        </p:nvSpPr>
        <p:spPr>
          <a:xfrm rot="16200000">
            <a:off x="-1400483" y="2942178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2EB2A99-77A0-36C1-48D7-C9B77E3CC56D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7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C71879C-E931-8329-8B67-6FC7B8BE0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988" y="-11824"/>
            <a:ext cx="12192000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9C91F07-977A-10CC-42BD-CC9518002F1D}"/>
              </a:ext>
            </a:extLst>
          </p:cNvPr>
          <p:cNvSpPr txBox="1"/>
          <p:nvPr/>
        </p:nvSpPr>
        <p:spPr>
          <a:xfrm rot="16200000">
            <a:off x="-1415467" y="273662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31C032A-D0A8-44D6-D93D-0B9637E4CB21}"/>
              </a:ext>
            </a:extLst>
          </p:cNvPr>
          <p:cNvSpPr txBox="1"/>
          <p:nvPr/>
        </p:nvSpPr>
        <p:spPr>
          <a:xfrm rot="16200000">
            <a:off x="-460943" y="45436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4" name="Picture 2" descr="Estructura de la Vid   Cargador o brazo Brote  Tronco  Hojas  Raíz  Racimo  ">
            <a:extLst>
              <a:ext uri="{FF2B5EF4-FFF2-40B4-BE49-F238E27FC236}">
                <a16:creationId xmlns:a16="http://schemas.microsoft.com/office/drawing/2014/main" id="{F4D4F444-2134-8443-8EB7-B78DF0499F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57"/>
          <a:stretch/>
        </p:blipFill>
        <p:spPr bwMode="auto">
          <a:xfrm>
            <a:off x="875188" y="963536"/>
            <a:ext cx="10515600" cy="581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762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ECB1569-928A-0446-CE55-66D6CE969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988" y="2008"/>
            <a:ext cx="12192000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567CD97-2096-8A6A-6365-27ECC5C0A77F}"/>
              </a:ext>
            </a:extLst>
          </p:cNvPr>
          <p:cNvSpPr txBox="1"/>
          <p:nvPr/>
        </p:nvSpPr>
        <p:spPr>
          <a:xfrm rot="16200000">
            <a:off x="-1415467" y="2750452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57181B2-32FF-99EC-AB22-8526409E781C}"/>
              </a:ext>
            </a:extLst>
          </p:cNvPr>
          <p:cNvSpPr txBox="1"/>
          <p:nvPr/>
        </p:nvSpPr>
        <p:spPr>
          <a:xfrm rot="16200000">
            <a:off x="-460943" y="468200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2430628-8DED-9C72-1EBD-599C51A5A119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CC33566-A05F-340E-9EA5-8F056253E51E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7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2AC463-91A2-6181-7D79-E8AA9F630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Picture 2" descr="&lt;ul&gt;&lt;li&gt;Estudio de las condiciones de la atmosfera en una determinado lugar, que puede ser modificada durante el tiempo (m...">
            <a:extLst>
              <a:ext uri="{FF2B5EF4-FFF2-40B4-BE49-F238E27FC236}">
                <a16:creationId xmlns:a16="http://schemas.microsoft.com/office/drawing/2014/main" id="{011B499E-B74B-48A8-9029-EE3500DFAB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86"/>
          <a:stretch/>
        </p:blipFill>
        <p:spPr bwMode="auto">
          <a:xfrm>
            <a:off x="830944" y="886718"/>
            <a:ext cx="10515600" cy="508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765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A8AF5D1-040B-2398-3346-99D208BDD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E39CDC1-E1A5-DEA0-3915-9F45CE30EE78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3919960-6CBB-7773-1890-25C1DF309500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06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A93B047-0056-1C28-094B-35BC5813C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68C297-C138-8436-67A9-88ED13CCD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Picture 2" descr="&lt;ul&gt;&lt;li&gt;Temperatura: entrega de calor  &lt;/li&gt;&lt;/ul&gt;&lt;ul&gt;&lt;li&gt;Insolación (luz solar) &lt;/li&gt;&lt;/ul&gt;&lt;ul&gt;&lt;li&gt;Precipitación en forma d...">
            <a:extLst>
              <a:ext uri="{FF2B5EF4-FFF2-40B4-BE49-F238E27FC236}">
                <a16:creationId xmlns:a16="http://schemas.microsoft.com/office/drawing/2014/main" id="{C4E07808-E509-336D-A2DB-03B61B5EA1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96"/>
          <a:stretch/>
        </p:blipFill>
        <p:spPr bwMode="auto">
          <a:xfrm>
            <a:off x="838200" y="1091381"/>
            <a:ext cx="10515600" cy="508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311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AA41F4-CD82-62EC-ECA6-7E0AA7840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47DB39-CDF7-2048-0325-FCDAEEEBC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0E87C89-7EA5-7752-A973-0184DD0FBE3D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A21383F-98F1-1695-0F14-1FDDB5F5FF16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722B69-D6E7-5A34-C33C-9349F1A04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Picture 2" descr="&lt;ul&gt;&lt;li&gt;Elementos del clima  &lt;/li&gt;&lt;/ul&gt;Transpiración de agua de la hoja  Sol  Calor  Lluvia  Evaporación de agua del suelo...">
            <a:extLst>
              <a:ext uri="{FF2B5EF4-FFF2-40B4-BE49-F238E27FC236}">
                <a16:creationId xmlns:a16="http://schemas.microsoft.com/office/drawing/2014/main" id="{09D16EF3-8799-8A06-752C-1203BD0410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18"/>
          <a:stretch/>
        </p:blipFill>
        <p:spPr bwMode="auto">
          <a:xfrm>
            <a:off x="1052510" y="1027906"/>
            <a:ext cx="10072467" cy="565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163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900515F-CAB5-C670-1322-8D5FD8DBB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22DF70E-59CE-3B30-F12E-D1172DB1A568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67E238D-968D-ECB0-E12B-03CC926D17D1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80645A-910F-5D9C-4488-2D9C96137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A844F0-91AC-D3E6-63FA-D17236325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Picture 2" descr="S e mide con un instrumento denominado termómetro. También se pueden utilizar estaciones meteorológicas automáticas, que s...">
            <a:extLst>
              <a:ext uri="{FF2B5EF4-FFF2-40B4-BE49-F238E27FC236}">
                <a16:creationId xmlns:a16="http://schemas.microsoft.com/office/drawing/2014/main" id="{DE8DABF4-74E9-41FA-BE45-BD0E3B1194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3"/>
          <a:stretch/>
        </p:blipFill>
        <p:spPr bwMode="auto">
          <a:xfrm>
            <a:off x="974011" y="872808"/>
            <a:ext cx="10655105" cy="530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639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1E0048E-7E43-823C-4D60-5200B97BB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AD48770-630F-D4F8-ACE2-ED8E5BCC5697}"/>
              </a:ext>
            </a:extLst>
          </p:cNvPr>
          <p:cNvSpPr txBox="1"/>
          <p:nvPr/>
        </p:nvSpPr>
        <p:spPr>
          <a:xfrm rot="16200000">
            <a:off x="-1378479" y="2748444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F007A57-8CDA-CF80-24B0-ACAA1F0175EB}"/>
              </a:ext>
            </a:extLst>
          </p:cNvPr>
          <p:cNvSpPr txBox="1"/>
          <p:nvPr/>
        </p:nvSpPr>
        <p:spPr>
          <a:xfrm rot="16200000">
            <a:off x="-423955" y="466192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4" name="Picture 2" descr="Los termómetros están graduados en diversas escalas que permiten medir la temperatura, tales como la escala de: Temperatur...">
            <a:extLst>
              <a:ext uri="{FF2B5EF4-FFF2-40B4-BE49-F238E27FC236}">
                <a16:creationId xmlns:a16="http://schemas.microsoft.com/office/drawing/2014/main" id="{072DDD49-0BB5-DF7D-B35A-F4938A5429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19"/>
          <a:stretch/>
        </p:blipFill>
        <p:spPr bwMode="auto">
          <a:xfrm>
            <a:off x="989350" y="1361856"/>
            <a:ext cx="10364450" cy="485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004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BFB6B7-D5FD-DB06-A496-1308BCCC9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0374CCC-B249-C34D-4457-8AB3F2B3EA14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9D5588-814D-A3BE-CAAB-2DA6283D641C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FC33B5-AB0D-4132-9FBD-25CF05C5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0242" name="Picture 2" descr="Efecto de la temperatura en el crecimiento de la vid Temperaturas Efecto Menores a  0ºC No hay crecimiento (heladas) 0 a 5...">
            <a:extLst>
              <a:ext uri="{FF2B5EF4-FFF2-40B4-BE49-F238E27FC236}">
                <a16:creationId xmlns:a16="http://schemas.microsoft.com/office/drawing/2014/main" id="{22757E47-4B89-44C5-9722-D3E33A6A1B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73394"/>
            <a:ext cx="10837985" cy="638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711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3FF6A-E44C-E813-3D36-FCAC1CD3B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541D790-D62D-C39B-5D26-C20177DC5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pic>
        <p:nvPicPr>
          <p:cNvPr id="4" name="Picture 2" descr="Al aumentar el calor  se produce evaporación de agua del océano, asciende hasta las nubes generando condensación, luego pr...">
            <a:extLst>
              <a:ext uri="{FF2B5EF4-FFF2-40B4-BE49-F238E27FC236}">
                <a16:creationId xmlns:a16="http://schemas.microsoft.com/office/drawing/2014/main" id="{4C09669F-F2A9-3901-3508-0604218095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82"/>
          <a:stretch/>
        </p:blipFill>
        <p:spPr bwMode="auto">
          <a:xfrm>
            <a:off x="838200" y="914400"/>
            <a:ext cx="10515600" cy="535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D03F0FB-0006-D0A5-A4CF-905B5DAE85D9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1C50025-56D2-EA3F-C61B-818300B998FF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</p:spTree>
    <p:extLst>
      <p:ext uri="{BB962C8B-B14F-4D97-AF65-F5344CB8AC3E}">
        <p14:creationId xmlns:p14="http://schemas.microsoft.com/office/powerpoint/2010/main" val="2143196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C098F7F-88F0-E7EC-7D67-B18C9117D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7AFFD75-1225-929B-0DA4-26F7B8A77E58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1FE15E-BC79-2B34-37C5-8627AF88E1D3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2DD176-DF2E-4967-A1F7-ED02D3FCC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5362" name="Picture 2" descr="En invierno, disminuyen bruscamente la temperatura, se caracteriza por frio con presencia de lluvias, incluso nieve. La vi...">
            <a:extLst>
              <a:ext uri="{FF2B5EF4-FFF2-40B4-BE49-F238E27FC236}">
                <a16:creationId xmlns:a16="http://schemas.microsoft.com/office/drawing/2014/main" id="{027B3533-9C83-4D8F-AD33-34F4863794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29"/>
          <a:stretch/>
        </p:blipFill>
        <p:spPr bwMode="auto">
          <a:xfrm>
            <a:off x="990423" y="1027906"/>
            <a:ext cx="10622280" cy="532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15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D442711-9F65-6DC6-9E37-C8635CECE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E2A3F0A-1D13-946B-5B75-AFA5E847DE30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2A55E7-0AF6-EAD6-9A11-D5BCB052E790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D352D7-53EF-47DF-B0B6-7F76C2EFD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6386" name="Picture 2" descr="&lt;ul&gt;&lt;li&gt;En verano sigue aumentando la temperatura lo que &lt;/li&gt;&lt;/ul&gt;&lt;ul&gt;&lt;li&gt;favorece el proceso de maduración del racimo. &lt;...">
            <a:extLst>
              <a:ext uri="{FF2B5EF4-FFF2-40B4-BE49-F238E27FC236}">
                <a16:creationId xmlns:a16="http://schemas.microsoft.com/office/drawing/2014/main" id="{08F13202-671A-4794-86ED-3812AEB980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22"/>
          <a:stretch/>
        </p:blipFill>
        <p:spPr bwMode="auto">
          <a:xfrm>
            <a:off x="761191" y="1146688"/>
            <a:ext cx="10655105" cy="485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081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89054CC-39FE-117E-A34D-75F4ACEBE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484BA91-6A40-11DC-D0D2-57C8A23C6AE1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C5BFD42-D2D4-5EA9-C234-A8E17E86E430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E4A231D-7FF5-436E-83BF-EDAC7FE45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7410" name="Picture 2" descr="Necesidades de Agua   Conocer las condiciones climáticas de una determinada zona geográfica es de vital importancia para l...">
            <a:extLst>
              <a:ext uri="{FF2B5EF4-FFF2-40B4-BE49-F238E27FC236}">
                <a16:creationId xmlns:a16="http://schemas.microsoft.com/office/drawing/2014/main" id="{AE26C6E1-96C3-4797-8991-BBF76C58E4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0"/>
          <a:stretch/>
        </p:blipFill>
        <p:spPr bwMode="auto">
          <a:xfrm>
            <a:off x="1071761" y="943897"/>
            <a:ext cx="10282039" cy="573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364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793291C-9CE9-3AB6-8DE7-DEEB39DD4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C0AC573-A04A-DAA3-0AA1-1AE27B97E340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5318E9F-CCD3-8D33-3C00-090A795A3E0B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A61792-7309-4A2F-9DE0-8612A5467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22530" name="Picture 2" descr=" ">
            <a:extLst>
              <a:ext uri="{FF2B5EF4-FFF2-40B4-BE49-F238E27FC236}">
                <a16:creationId xmlns:a16="http://schemas.microsoft.com/office/drawing/2014/main" id="{DAE3E841-332E-433D-A552-A6E2B7CA70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98"/>
          <a:stretch/>
        </p:blipFill>
        <p:spPr bwMode="auto">
          <a:xfrm>
            <a:off x="784860" y="1027906"/>
            <a:ext cx="10622280" cy="525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751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6A68AE1-0FB2-13B2-4303-199ED5BD6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56" y="2006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C7BF417-26B0-BC9C-C227-7AC32E7CDB22}"/>
              </a:ext>
            </a:extLst>
          </p:cNvPr>
          <p:cNvSpPr txBox="1"/>
          <p:nvPr/>
        </p:nvSpPr>
        <p:spPr>
          <a:xfrm rot="16200000">
            <a:off x="-1385735" y="2750450"/>
            <a:ext cx="324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Manejo  del cultivo de Vid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2D0C304-B420-0BFC-01FC-70995AE5B5F6}"/>
              </a:ext>
            </a:extLst>
          </p:cNvPr>
          <p:cNvSpPr txBox="1"/>
          <p:nvPr/>
        </p:nvSpPr>
        <p:spPr>
          <a:xfrm rot="16200000">
            <a:off x="-431211" y="468198"/>
            <a:ext cx="1319136" cy="38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Sesión 0</a:t>
            </a:r>
            <a:r>
              <a:rPr lang="es-PE" dirty="0">
                <a:solidFill>
                  <a:prstClr val="white"/>
                </a:solidFill>
                <a:latin typeface="Arial Rounded MT Bold" panose="020F0704030504030204" pitchFamily="34" charset="0"/>
              </a:rPr>
              <a:t>6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16127" y="1010486"/>
            <a:ext cx="4359746" cy="418708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AF0351C-F7C9-41F6-BD4E-46F7AED047C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4D0068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21114674">
            <a:off x="7227245" y="4441115"/>
            <a:ext cx="3605608" cy="209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2637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299</Words>
  <Application>Microsoft Office PowerPoint</Application>
  <PresentationFormat>Panorámica</PresentationFormat>
  <Paragraphs>68</Paragraphs>
  <Slides>20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20</vt:i4>
      </vt:variant>
    </vt:vector>
  </HeadingPairs>
  <TitlesOfParts>
    <vt:vector size="30" baseType="lpstr">
      <vt:lpstr>Arial</vt:lpstr>
      <vt:lpstr>Arial Narrow</vt:lpstr>
      <vt:lpstr>Arial Rounded MT Bold</vt:lpstr>
      <vt:lpstr>Calibri</vt:lpstr>
      <vt:lpstr>Calibri Light</vt:lpstr>
      <vt:lpstr>Pristina</vt:lpstr>
      <vt:lpstr>Söhne</vt:lpstr>
      <vt:lpstr>Wingdings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Atencio Ascama Valery</cp:lastModifiedBy>
  <cp:revision>12</cp:revision>
  <dcterms:created xsi:type="dcterms:W3CDTF">2023-10-10T17:47:03Z</dcterms:created>
  <dcterms:modified xsi:type="dcterms:W3CDTF">2023-11-05T19:16:15Z</dcterms:modified>
</cp:coreProperties>
</file>